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2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931920" cy="6858000"/>
          </a:xfrm>
          <a:prstGeom prst="rect">
            <a:avLst/>
          </a:prstGeom>
          <a:solidFill>
            <a:srgbClr val="1B2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548640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C89B3C"/>
                </a:solidFill>
                <a:latin typeface="Calibri"/>
              </a:rPr>
              <a:t>UNEX-MED · 2026.2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005840"/>
            <a:ext cx="320040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  <a:latin typeface="Georgia"/>
              </a:rPr>
              <a:t>Extensão</a:t>
            </a:r>
          </a:p>
          <a:p>
            <a:pPr algn="l"/>
            <a:r>
              <a:rPr sz="3400" b="1" i="0">
                <a:solidFill>
                  <a:srgbClr val="FFFFFF"/>
                </a:solidFill>
                <a:latin typeface="Georgia"/>
              </a:rPr>
              <a:t>Curricularizada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834640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0" i="1">
                <a:solidFill>
                  <a:srgbClr val="C89B3C"/>
                </a:solidFill>
                <a:latin typeface="Calibri"/>
              </a:rPr>
              <a:t>Apresentação das Vivências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035040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FFFFFF"/>
                </a:solidFill>
                <a:latin typeface="Calibri"/>
              </a:rPr>
              <a:t>Template oficial de slides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80560" y="73152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B4552B"/>
                </a:solidFill>
                <a:latin typeface="Calibri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20640" y="73152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525252"/>
                </a:solidFill>
                <a:latin typeface="Calibri"/>
              </a:rPr>
              <a:t>CAPA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1645920"/>
            <a:ext cx="7315200" cy="2011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1B2A4E"/>
                </a:solidFill>
                <a:latin typeface="Georgia"/>
              </a:rPr>
              <a:t>[Título do relato]</a:t>
            </a:r>
          </a:p>
          <a:p>
            <a:pPr algn="l"/>
            <a:r>
              <a:rPr sz="4000" b="1" i="0">
                <a:solidFill>
                  <a:srgbClr val="1B2A4E"/>
                </a:solidFill>
                <a:latin typeface="Georgia"/>
              </a:rPr>
              <a:t>específico ao território e ao problema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80560" y="4206240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2C7A7B"/>
                </a:solidFill>
                <a:latin typeface="Calibri"/>
              </a:rPr>
              <a:t>EQUIPE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80560" y="4526280"/>
            <a:ext cx="7315200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525252"/>
                </a:solidFill>
                <a:latin typeface="Calibri"/>
              </a:rPr>
              <a:t>[Nome 1] · [Nome 2] · [Nome 3]</a:t>
            </a:r>
          </a:p>
          <a:p>
            <a:pPr algn="l"/>
            <a:r>
              <a:rPr sz="1400" b="0" i="0">
                <a:solidFill>
                  <a:srgbClr val="525252"/>
                </a:solidFill>
                <a:latin typeface="Calibri"/>
              </a:rPr>
              <a:t>[Nome 4] · [Nome 5] · [Nome 6]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80560" y="5486400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2C7A7B"/>
                </a:solidFill>
                <a:latin typeface="Calibri"/>
              </a:rPr>
              <a:t>TUTOR(A)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80560" y="576072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525252"/>
                </a:solidFill>
                <a:latin typeface="Calibri"/>
              </a:rPr>
              <a:t>[Docente responsável]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38160" y="5486400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2C7A7B"/>
                </a:solidFill>
                <a:latin typeface="Calibri"/>
              </a:rPr>
              <a:t>TERRITÓRIO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138160" y="576072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525252"/>
                </a:solidFill>
                <a:latin typeface="Calibri"/>
              </a:rPr>
              <a:t>[USF / Bairro / Cidade]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B4552B"/>
                </a:solidFill>
                <a:latin typeface="Calibri"/>
              </a:rPr>
              <a:t>02  ·  AGENDA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22960"/>
            <a:ext cx="109728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1B2A4E"/>
                </a:solidFill>
                <a:latin typeface="Georgia"/>
              </a:rPr>
              <a:t>O que vamos contar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103120"/>
            <a:ext cx="5486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B4552B"/>
                </a:solidFill>
                <a:latin typeface="Georgia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63040" y="214884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1B2A4E"/>
                </a:solidFill>
                <a:latin typeface="Calibri"/>
              </a:rPr>
              <a:t>O território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606040"/>
            <a:ext cx="27432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525252"/>
                </a:solidFill>
                <a:latin typeface="Calibri"/>
              </a:rPr>
              <a:t>Onde estivemos e por quê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34840" y="2103120"/>
            <a:ext cx="5486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B4552B"/>
                </a:solidFill>
                <a:latin typeface="Georgia"/>
              </a:rP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57800" y="214884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1B2A4E"/>
                </a:solidFill>
                <a:latin typeface="Calibri"/>
              </a:rPr>
              <a:t>O percurso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57800" y="2606040"/>
            <a:ext cx="27432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525252"/>
                </a:solidFill>
                <a:latin typeface="Calibri"/>
              </a:rPr>
              <a:t>Arco + Design Thinking na prática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0" y="2103120"/>
            <a:ext cx="5486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B4552B"/>
                </a:solidFill>
                <a:latin typeface="Georgia"/>
              </a:rPr>
              <a:t>03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052560" y="214884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1B2A4E"/>
                </a:solidFill>
                <a:latin typeface="Calibri"/>
              </a:rPr>
              <a:t>O que ouvimos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052560" y="2606040"/>
            <a:ext cx="27432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525252"/>
                </a:solidFill>
                <a:latin typeface="Calibri"/>
              </a:rPr>
              <a:t>Problemas priorizados e determinantes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4114800"/>
            <a:ext cx="5486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B4552B"/>
                </a:solidFill>
                <a:latin typeface="Georgia"/>
              </a:rPr>
              <a:t>04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416052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1B2A4E"/>
                </a:solidFill>
                <a:latin typeface="Calibri"/>
              </a:rPr>
              <a:t>A ação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63040" y="4617720"/>
            <a:ext cx="27432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525252"/>
                </a:solidFill>
                <a:latin typeface="Calibri"/>
              </a:rPr>
              <a:t>O que fizemos, alcance, evidências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34840" y="4114800"/>
            <a:ext cx="5486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B4552B"/>
                </a:solidFill>
                <a:latin typeface="Georgia"/>
              </a:rPr>
              <a:t>05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57800" y="416052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1B2A4E"/>
                </a:solidFill>
                <a:latin typeface="Calibri"/>
              </a:rPr>
              <a:t>Resultados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257800" y="4617720"/>
            <a:ext cx="27432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525252"/>
                </a:solidFill>
                <a:latin typeface="Calibri"/>
              </a:rPr>
              <a:t>Como avaliamos o impacto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0" y="4114800"/>
            <a:ext cx="5486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B4552B"/>
                </a:solidFill>
                <a:latin typeface="Georgia"/>
              </a:rPr>
              <a:t>06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052560" y="416052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1B2A4E"/>
                </a:solidFill>
                <a:latin typeface="Calibri"/>
              </a:rPr>
              <a:t>Aprendizados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52560" y="4617720"/>
            <a:ext cx="27432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525252"/>
                </a:solidFill>
                <a:latin typeface="Calibri"/>
              </a:rPr>
              <a:t>O que levamos para o próximo ciclo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B4552B"/>
                </a:solidFill>
                <a:latin typeface="Calibri"/>
              </a:rPr>
              <a:t>03  ·  CONTEXTUALIZAÇÃO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22960"/>
            <a:ext cx="109728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600" b="1" i="0">
                <a:solidFill>
                  <a:srgbClr val="1B2A4E"/>
                </a:solidFill>
                <a:latin typeface="Georgia"/>
              </a:rPr>
              <a:t>O território que nos acolheu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2103120"/>
            <a:ext cx="5303520" cy="4114800"/>
          </a:xfrm>
          <a:prstGeom prst="roundRect">
            <a:avLst>
              <a:gd name="adj" fmla="val 3000"/>
            </a:avLst>
          </a:prstGeom>
          <a:solidFill>
            <a:srgbClr val="F7F2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2286000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2C7A7B"/>
                </a:solidFill>
                <a:latin typeface="Calibri"/>
              </a:rPr>
              <a:t>MAPA / FOTO DO TERRITÓRIO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931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400" b="0" i="1">
                <a:solidFill>
                  <a:srgbClr val="525252"/>
                </a:solidFill>
                <a:latin typeface="Calibri"/>
              </a:rPr>
              <a:t>[Inserir imagem]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60" y="2103120"/>
            <a:ext cx="265176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>
            <a:solidFill>
              <a:srgbClr val="1B2A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92240" y="2240280"/>
            <a:ext cx="2286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1" i="0">
                <a:solidFill>
                  <a:srgbClr val="2C7A7B"/>
                </a:solidFill>
                <a:latin typeface="Calibri"/>
              </a:rPr>
              <a:t>População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92240" y="2468880"/>
            <a:ext cx="22860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 i="0">
                <a:solidFill>
                  <a:srgbClr val="1B2A4E"/>
                </a:solidFill>
                <a:latin typeface="Georgia"/>
              </a:rPr>
              <a:t>[nº hab.]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44000" y="2103120"/>
            <a:ext cx="265176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>
            <a:solidFill>
              <a:srgbClr val="1B2A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326880" y="2240280"/>
            <a:ext cx="2286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1" i="0">
                <a:solidFill>
                  <a:srgbClr val="2C7A7B"/>
                </a:solidFill>
                <a:latin typeface="Calibri"/>
              </a:rPr>
              <a:t>Nº de famílias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26880" y="2468880"/>
            <a:ext cx="22860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 i="0">
                <a:solidFill>
                  <a:srgbClr val="1B2A4E"/>
                </a:solidFill>
                <a:latin typeface="Georgia"/>
              </a:rPr>
              <a:t>[nº]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309360" y="3154679"/>
            <a:ext cx="265176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>
            <a:solidFill>
              <a:srgbClr val="1B2A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92240" y="3291839"/>
            <a:ext cx="2286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1" i="0">
                <a:solidFill>
                  <a:srgbClr val="2C7A7B"/>
                </a:solidFill>
                <a:latin typeface="Calibri"/>
              </a:rPr>
              <a:t>Nº entrevistas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3520439"/>
            <a:ext cx="22860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 i="0">
                <a:solidFill>
                  <a:srgbClr val="1B2A4E"/>
                </a:solidFill>
                <a:latin typeface="Georgia"/>
              </a:rPr>
              <a:t>[≥ 5]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144000" y="3154679"/>
            <a:ext cx="265176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>
            <a:solidFill>
              <a:srgbClr val="1B2A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326880" y="3291839"/>
            <a:ext cx="2286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1" i="0">
                <a:solidFill>
                  <a:srgbClr val="2C7A7B"/>
                </a:solidFill>
                <a:latin typeface="Calibri"/>
              </a:rPr>
              <a:t>Reuniões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326880" y="3520439"/>
            <a:ext cx="22860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 i="0">
                <a:solidFill>
                  <a:srgbClr val="1B2A4E"/>
                </a:solidFill>
                <a:latin typeface="Georgia"/>
              </a:rPr>
              <a:t>[1]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09360" y="4480560"/>
            <a:ext cx="5486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2C7A7B"/>
                </a:solidFill>
                <a:latin typeface="Calibri"/>
              </a:rPr>
              <a:t>DETERMINANTES SOCIAIS OBSERVADOS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09360" y="4800600"/>
            <a:ext cx="548640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525252"/>
                </a:solidFill>
                <a:latin typeface="Calibri"/>
              </a:rPr>
              <a:t>• [DSS 1: ex. saneamento]</a:t>
            </a:r>
          </a:p>
          <a:p>
            <a:pPr algn="l"/>
            <a:r>
              <a:rPr sz="1300" b="0" i="0">
                <a:solidFill>
                  <a:srgbClr val="525252"/>
                </a:solidFill>
                <a:latin typeface="Calibri"/>
              </a:rPr>
              <a:t>• [DSS 2: ex. renda]</a:t>
            </a:r>
          </a:p>
          <a:p>
            <a:pPr algn="l"/>
            <a:r>
              <a:rPr sz="1300" b="0" i="0">
                <a:solidFill>
                  <a:srgbClr val="525252"/>
                </a:solidFill>
                <a:latin typeface="Calibri"/>
              </a:rPr>
              <a:t>• [DSS 3: ex. acesso]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B4552B"/>
                </a:solidFill>
                <a:latin typeface="Calibri"/>
              </a:rPr>
              <a:t>04  ·  PERCURSO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22960"/>
            <a:ext cx="109728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B2A4E"/>
                </a:solidFill>
                <a:latin typeface="Georgia"/>
              </a:rPr>
              <a:t>Arco de Maguerez + Design Thinking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2560320"/>
            <a:ext cx="2148840" cy="3108960"/>
          </a:xfrm>
          <a:prstGeom prst="roundRect">
            <a:avLst>
              <a:gd name="adj" fmla="val 5000"/>
            </a:avLst>
          </a:prstGeom>
          <a:solidFill>
            <a:srgbClr val="2C7A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2743200"/>
            <a:ext cx="17830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C89B3C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063240"/>
            <a:ext cx="17830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FFFFFF"/>
                </a:solidFill>
                <a:latin typeface="Georgia"/>
              </a:rPr>
              <a:t>Empatia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703320"/>
            <a:ext cx="17830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C89B3C"/>
                </a:solidFill>
                <a:latin typeface="Calibri"/>
              </a:rPr>
              <a:t>Sem 1–4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114800"/>
            <a:ext cx="178308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  <a:latin typeface="Calibri"/>
              </a:rPr>
              <a:t>Escuta no território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880360" y="2560320"/>
            <a:ext cx="2148840" cy="3108960"/>
          </a:xfrm>
          <a:prstGeom prst="roundRect">
            <a:avLst>
              <a:gd name="adj" fmla="val 5000"/>
            </a:avLst>
          </a:prstGeom>
          <a:solidFill>
            <a:srgbClr val="1B2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063240" y="2743200"/>
            <a:ext cx="17830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C89B3C"/>
                </a:solidFill>
                <a:latin typeface="Calibri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63240" y="3063240"/>
            <a:ext cx="17830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FFFFFF"/>
                </a:solidFill>
                <a:latin typeface="Georgia"/>
              </a:rPr>
              <a:t>Definição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63240" y="3703320"/>
            <a:ext cx="17830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C89B3C"/>
                </a:solidFill>
                <a:latin typeface="Calibri"/>
              </a:rPr>
              <a:t>Sem 5–7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63240" y="4114800"/>
            <a:ext cx="178308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  <a:latin typeface="Calibri"/>
              </a:rPr>
              <a:t>Árvore de problemas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120640" y="2560320"/>
            <a:ext cx="2148840" cy="3108960"/>
          </a:xfrm>
          <a:prstGeom prst="roundRect">
            <a:avLst>
              <a:gd name="adj" fmla="val 5000"/>
            </a:avLst>
          </a:prstGeom>
          <a:solidFill>
            <a:srgbClr val="2C7A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303520" y="2743200"/>
            <a:ext cx="17830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C89B3C"/>
                </a:solidFill>
                <a:latin typeface="Calibri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03520" y="3063240"/>
            <a:ext cx="17830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FFFFFF"/>
                </a:solidFill>
                <a:latin typeface="Georgia"/>
              </a:rPr>
              <a:t>Ideação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03520" y="3703320"/>
            <a:ext cx="17830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C89B3C"/>
                </a:solidFill>
                <a:latin typeface="Calibri"/>
              </a:rPr>
              <a:t>Sem 8–10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03520" y="4114800"/>
            <a:ext cx="178308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  <a:latin typeface="Calibri"/>
              </a:rPr>
              <a:t>Hipóteses de solução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360920" y="2560320"/>
            <a:ext cx="2148840" cy="3108960"/>
          </a:xfrm>
          <a:prstGeom prst="roundRect">
            <a:avLst>
              <a:gd name="adj" fmla="val 5000"/>
            </a:avLst>
          </a:prstGeom>
          <a:solidFill>
            <a:srgbClr val="1B2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543800" y="2743200"/>
            <a:ext cx="17830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C89B3C"/>
                </a:solidFill>
                <a:latin typeface="Calibri"/>
              </a:rPr>
              <a:t>04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43800" y="3063240"/>
            <a:ext cx="17830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FFFFFF"/>
                </a:solidFill>
                <a:latin typeface="Georgia"/>
              </a:rPr>
              <a:t>Prototipagem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543800" y="3703320"/>
            <a:ext cx="17830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C89B3C"/>
                </a:solidFill>
                <a:latin typeface="Calibri"/>
              </a:rPr>
              <a:t>Sem 11–12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543800" y="4114800"/>
            <a:ext cx="178308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  <a:latin typeface="Calibri"/>
              </a:rPr>
              <a:t>Ensaio da ação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601200" y="2560320"/>
            <a:ext cx="2148840" cy="3108960"/>
          </a:xfrm>
          <a:prstGeom prst="roundRect">
            <a:avLst>
              <a:gd name="adj" fmla="val 5000"/>
            </a:avLst>
          </a:prstGeom>
          <a:solidFill>
            <a:srgbClr val="2C7A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784080" y="2743200"/>
            <a:ext cx="17830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C89B3C"/>
                </a:solidFill>
                <a:latin typeface="Calibri"/>
              </a:rPr>
              <a:t>05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784080" y="3063240"/>
            <a:ext cx="17830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FFFFFF"/>
                </a:solidFill>
                <a:latin typeface="Georgia"/>
              </a:rPr>
              <a:t>Implementação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784080" y="3703320"/>
            <a:ext cx="17830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C89B3C"/>
                </a:solidFill>
                <a:latin typeface="Calibri"/>
              </a:rPr>
              <a:t>Sem 13–18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784080" y="4114800"/>
            <a:ext cx="178308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  <a:latin typeface="Calibri"/>
              </a:rPr>
              <a:t>Ação no território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B4552B"/>
                </a:solidFill>
                <a:latin typeface="Calibri"/>
              </a:rPr>
              <a:t>05  ·  ESCUTA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22960"/>
            <a:ext cx="109728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600" b="1" i="0">
                <a:solidFill>
                  <a:srgbClr val="1B2A4E"/>
                </a:solidFill>
                <a:latin typeface="Georgia"/>
              </a:rPr>
              <a:t>O que a comunidade nos disse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2103120"/>
            <a:ext cx="6400800" cy="4114800"/>
          </a:xfrm>
          <a:prstGeom prst="roundRect">
            <a:avLst>
              <a:gd name="adj" fmla="val 3000"/>
            </a:avLst>
          </a:prstGeom>
          <a:solidFill>
            <a:srgbClr val="F7F2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2286000"/>
            <a:ext cx="914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0" b="1" i="0">
                <a:solidFill>
                  <a:srgbClr val="B4552B"/>
                </a:solidFill>
                <a:latin typeface="Georgia"/>
              </a:rPr>
              <a:t>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291840"/>
            <a:ext cx="5852160" cy="2194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0" i="1">
                <a:solidFill>
                  <a:srgbClr val="1B2A4E"/>
                </a:solidFill>
                <a:latin typeface="Georgia"/>
              </a:rPr>
              <a:t>[Fala anonimizada da comunidade</a:t>
            </a:r>
          </a:p>
          <a:p>
            <a:pPr algn="l"/>
            <a:r>
              <a:rPr sz="2000" b="0" i="1">
                <a:solidFill>
                  <a:srgbClr val="1B2A4E"/>
                </a:solidFill>
                <a:latin typeface="Georgia"/>
              </a:rPr>
              <a:t>que representa o problema priorizado.]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669280"/>
            <a:ext cx="54864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525252"/>
                </a:solidFill>
                <a:latin typeface="Calibri"/>
              </a:rPr>
              <a:t>— [morador(a), gênero, faixa etária]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06640" y="2103120"/>
            <a:ext cx="4114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2C7A7B"/>
                </a:solidFill>
                <a:latin typeface="Calibri"/>
              </a:rPr>
              <a:t>PROBLEMAS PRIORIZADOS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406640" y="2606040"/>
            <a:ext cx="4114800" cy="9144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1B2A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589520" y="2788920"/>
            <a:ext cx="457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B4552B"/>
                </a:solidFill>
                <a:latin typeface="Georgia"/>
              </a:rP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0" y="2898648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1B2A4E"/>
                </a:solidFill>
                <a:latin typeface="Calibri"/>
              </a:rPr>
              <a:t>[Problema 1]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406640" y="3703320"/>
            <a:ext cx="4114800" cy="9144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1B2A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589520" y="3886200"/>
            <a:ext cx="457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B4552B"/>
                </a:solidFill>
                <a:latin typeface="Georgia"/>
              </a:rPr>
              <a:t>02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0" y="3995928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1B2A4E"/>
                </a:solidFill>
                <a:latin typeface="Calibri"/>
              </a:rPr>
              <a:t>[Problema 2]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406640" y="4800600"/>
            <a:ext cx="4114800" cy="9144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1B2A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589520" y="4983480"/>
            <a:ext cx="457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B4552B"/>
                </a:solidFill>
                <a:latin typeface="Georgia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0" y="5093208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1B2A4E"/>
                </a:solidFill>
                <a:latin typeface="Calibri"/>
              </a:rPr>
              <a:t>[Problema 3]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B4552B"/>
                </a:solidFill>
                <a:latin typeface="Calibri"/>
              </a:rPr>
              <a:t>06  ·  A AÇÃO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22960"/>
            <a:ext cx="109728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600" b="1" i="0">
                <a:solidFill>
                  <a:srgbClr val="1B2A4E"/>
                </a:solidFill>
                <a:latin typeface="Georgia"/>
              </a:rPr>
              <a:t>O que construímos com o território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82880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0" i="1">
                <a:solidFill>
                  <a:srgbClr val="2C7A7B"/>
                </a:solidFill>
                <a:latin typeface="Georgia"/>
              </a:rPr>
              <a:t>[Nome da ação educativa / produto]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2651760"/>
            <a:ext cx="5486400" cy="3657600"/>
          </a:xfrm>
          <a:prstGeom prst="roundRect">
            <a:avLst>
              <a:gd name="adj" fmla="val 3000"/>
            </a:avLst>
          </a:prstGeom>
          <a:solidFill>
            <a:srgbClr val="F7F2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4206240"/>
            <a:ext cx="5486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300" b="0" i="1">
                <a:solidFill>
                  <a:srgbClr val="525252"/>
                </a:solidFill>
                <a:latin typeface="Calibri"/>
              </a:rPr>
              <a:t>[Foto da ação · com consentimento]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92240" y="2651760"/>
            <a:ext cx="5029200" cy="1051560"/>
          </a:xfrm>
          <a:prstGeom prst="roundRect">
            <a:avLst>
              <a:gd name="adj" fmla="val 12000"/>
            </a:avLst>
          </a:prstGeom>
          <a:solidFill>
            <a:srgbClr val="2C7A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766560" y="2816352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FFFFFF"/>
                </a:solidFill>
                <a:latin typeface="Calibri"/>
              </a:rPr>
              <a:t>PESSOAS ALCANÇADAS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66560" y="3108960"/>
            <a:ext cx="320040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  <a:latin typeface="Georgia"/>
              </a:rPr>
              <a:t>[≥ 15]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92240" y="3931920"/>
            <a:ext cx="5029200" cy="1051560"/>
          </a:xfrm>
          <a:prstGeom prst="roundRect">
            <a:avLst>
              <a:gd name="adj" fmla="val 12000"/>
            </a:avLst>
          </a:prstGeom>
          <a:solidFill>
            <a:srgbClr val="1B2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766560" y="4096512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FFFFFF"/>
                </a:solidFill>
                <a:latin typeface="Calibri"/>
              </a:rPr>
              <a:t>ENCONTROS REALIZADOS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66560" y="4389120"/>
            <a:ext cx="320040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  <a:latin typeface="Georgia"/>
              </a:rPr>
              <a:t>[≥ 3]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92240" y="5212079"/>
            <a:ext cx="5029200" cy="1051560"/>
          </a:xfrm>
          <a:prstGeom prst="roundRect">
            <a:avLst>
              <a:gd name="adj" fmla="val 12000"/>
            </a:avLst>
          </a:prstGeom>
          <a:solidFill>
            <a:srgbClr val="C8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766560" y="5376671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FFFFFF"/>
                </a:solidFill>
                <a:latin typeface="Calibri"/>
              </a:rPr>
              <a:t>SATISFAÇÃO (0–10)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66560" y="5669279"/>
            <a:ext cx="320040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  <a:latin typeface="Georgia"/>
              </a:rPr>
              <a:t>[nota]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B4552B"/>
                </a:solidFill>
                <a:latin typeface="Calibri"/>
              </a:rPr>
              <a:t>07  ·  RESULTADOS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22960"/>
            <a:ext cx="109728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B2A4E"/>
                </a:solidFill>
                <a:latin typeface="Georgia"/>
              </a:rPr>
              <a:t>O que mudou (e o que ainda falta)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2103120"/>
            <a:ext cx="3611880" cy="429768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25400">
            <a:solidFill>
              <a:srgbClr val="6B8E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40080" y="2103120"/>
            <a:ext cx="3611880" cy="548640"/>
          </a:xfrm>
          <a:prstGeom prst="rect">
            <a:avLst/>
          </a:prstGeom>
          <a:solidFill>
            <a:srgbClr val="6B8E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2212848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O que funcionou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880360"/>
            <a:ext cx="2743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6B8E5A"/>
                </a:solidFill>
                <a:latin typeface="Calibri"/>
              </a:rPr>
              <a:t>•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2926080"/>
            <a:ext cx="29260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525252"/>
                </a:solidFill>
                <a:latin typeface="Calibri"/>
              </a:rPr>
              <a:t>[Indicador 1]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3703320"/>
            <a:ext cx="2743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6B8E5A"/>
                </a:solidFill>
                <a:latin typeface="Calibri"/>
              </a:rPr>
              <a:t>•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88720" y="3749040"/>
            <a:ext cx="29260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525252"/>
                </a:solidFill>
                <a:latin typeface="Calibri"/>
              </a:rPr>
              <a:t>[Indicador 2]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4526280"/>
            <a:ext cx="2743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6B8E5A"/>
                </a:solidFill>
                <a:latin typeface="Calibri"/>
              </a:rPr>
              <a:t>•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88720" y="4572000"/>
            <a:ext cx="29260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525252"/>
                </a:solidFill>
                <a:latin typeface="Calibri"/>
              </a:rPr>
              <a:t>[Indicador 3]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434840" y="2103120"/>
            <a:ext cx="3611880" cy="429768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25400">
            <a:solidFill>
              <a:srgbClr val="B455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4434840" y="2103120"/>
            <a:ext cx="3611880" cy="548640"/>
          </a:xfrm>
          <a:prstGeom prst="rect">
            <a:avLst/>
          </a:prstGeom>
          <a:solidFill>
            <a:srgbClr val="B455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709160" y="2212848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O que precisamos ajustar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09160" y="2880360"/>
            <a:ext cx="2743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B4552B"/>
                </a:solidFill>
                <a:latin typeface="Calibri"/>
              </a:rPr>
              <a:t>•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926080"/>
            <a:ext cx="29260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525252"/>
                </a:solidFill>
                <a:latin typeface="Calibri"/>
              </a:rPr>
              <a:t>[Ponto 1]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09160" y="3703320"/>
            <a:ext cx="2743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B4552B"/>
                </a:solidFill>
                <a:latin typeface="Calibri"/>
              </a:rPr>
              <a:t>•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983480" y="3749040"/>
            <a:ext cx="29260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525252"/>
                </a:solidFill>
                <a:latin typeface="Calibri"/>
              </a:rPr>
              <a:t>[Ponto 2]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09160" y="4526280"/>
            <a:ext cx="2743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B4552B"/>
                </a:solidFill>
                <a:latin typeface="Calibri"/>
              </a:rPr>
              <a:t>•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983480" y="4572000"/>
            <a:ext cx="29260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525252"/>
                </a:solidFill>
                <a:latin typeface="Calibri"/>
              </a:rPr>
              <a:t>[Ponto 3]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229600" y="2103120"/>
            <a:ext cx="3611880" cy="429768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25400">
            <a:solidFill>
              <a:srgbClr val="2C7A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8229600" y="2103120"/>
            <a:ext cx="3611880" cy="548640"/>
          </a:xfrm>
          <a:prstGeom prst="rect">
            <a:avLst/>
          </a:prstGeom>
          <a:solidFill>
            <a:srgbClr val="2C7A7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503920" y="2212848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  <a:latin typeface="Calibri"/>
              </a:rPr>
              <a:t>O que fica para o próximo ciclo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503920" y="2880360"/>
            <a:ext cx="2743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2C7A7B"/>
                </a:solidFill>
                <a:latin typeface="Calibri"/>
              </a:rPr>
              <a:t>•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778240" y="2926080"/>
            <a:ext cx="29260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525252"/>
                </a:solidFill>
                <a:latin typeface="Calibri"/>
              </a:rPr>
              <a:t>[Legado 1]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503920" y="3703320"/>
            <a:ext cx="2743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2C7A7B"/>
                </a:solidFill>
                <a:latin typeface="Calibri"/>
              </a:rPr>
              <a:t>•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778240" y="3749040"/>
            <a:ext cx="29260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525252"/>
                </a:solidFill>
                <a:latin typeface="Calibri"/>
              </a:rPr>
              <a:t>[Legado 2]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503920" y="4526280"/>
            <a:ext cx="2743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2C7A7B"/>
                </a:solidFill>
                <a:latin typeface="Calibri"/>
              </a:rPr>
              <a:t>•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778240" y="4572000"/>
            <a:ext cx="29260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525252"/>
                </a:solidFill>
                <a:latin typeface="Calibri"/>
              </a:rPr>
              <a:t>[Legado 3]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B2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C89B3C"/>
                </a:solidFill>
                <a:latin typeface="Calibri"/>
              </a:rPr>
              <a:t>08  ·  APRENDIZADOS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097280"/>
            <a:ext cx="1005840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Georgia"/>
              </a:rPr>
              <a:t>O que levamos para o resto</a:t>
            </a:r>
          </a:p>
          <a:p>
            <a:pPr algn="l"/>
            <a:r>
              <a:rPr sz="4000" b="1" i="0">
                <a:solidFill>
                  <a:srgbClr val="FFFFFF"/>
                </a:solidFill>
                <a:latin typeface="Georgia"/>
              </a:rPr>
              <a:t>da nossa jornada médica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38328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C89B3C"/>
                </a:solidFill>
                <a:latin typeface="Georgia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63040" y="3456432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0" i="0">
                <a:solidFill>
                  <a:srgbClr val="FFFFFF"/>
                </a:solidFill>
                <a:latin typeface="Calibri"/>
              </a:rPr>
              <a:t>[Aprendizado 1 — sobre o território]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406908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C89B3C"/>
                </a:solidFill>
                <a:latin typeface="Georgia"/>
              </a:rP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4142232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0" i="0">
                <a:solidFill>
                  <a:srgbClr val="FFFFFF"/>
                </a:solidFill>
                <a:latin typeface="Calibri"/>
              </a:rPr>
              <a:t>[Aprendizado 2 — sobre a equipe e o trabalho coletivo]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475488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 i="0">
                <a:solidFill>
                  <a:srgbClr val="C89B3C"/>
                </a:solidFill>
                <a:latin typeface="Georgia"/>
              </a:rPr>
              <a:t>03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3040" y="4828032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0" i="0">
                <a:solidFill>
                  <a:srgbClr val="FFFFFF"/>
                </a:solidFill>
                <a:latin typeface="Calibri"/>
              </a:rPr>
              <a:t>[Aprendizado 3 — sobre nós como futuros médicos]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5943600"/>
            <a:ext cx="54864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400" b="1" i="1">
                <a:solidFill>
                  <a:srgbClr val="C89B3C"/>
                </a:solidFill>
                <a:latin typeface="Georgia"/>
              </a:rPr>
              <a:t>Obrigado.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6355080"/>
            <a:ext cx="100584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Calibri"/>
              </a:rPr>
              <a:t>[Equipe] · [Território] · Extensão Curricularizada · UNEX 2026.2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